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1" r:id="rId2"/>
    <p:sldId id="269" r:id="rId3"/>
    <p:sldId id="270" r:id="rId4"/>
    <p:sldId id="272" r:id="rId5"/>
    <p:sldId id="283" r:id="rId6"/>
    <p:sldId id="284" r:id="rId7"/>
    <p:sldId id="285" r:id="rId8"/>
    <p:sldId id="286" r:id="rId9"/>
    <p:sldId id="287" r:id="rId10"/>
    <p:sldId id="288" r:id="rId11"/>
    <p:sldId id="274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  <p:sldId id="305" r:id="rId29"/>
    <p:sldId id="306" r:id="rId30"/>
    <p:sldId id="307" r:id="rId31"/>
    <p:sldId id="308" r:id="rId32"/>
    <p:sldId id="309" r:id="rId33"/>
    <p:sldId id="312" r:id="rId34"/>
    <p:sldId id="314" r:id="rId35"/>
    <p:sldId id="316" r:id="rId36"/>
    <p:sldId id="315" r:id="rId37"/>
    <p:sldId id="317" r:id="rId38"/>
    <p:sldId id="318" r:id="rId39"/>
    <p:sldId id="319" r:id="rId40"/>
    <p:sldId id="320" r:id="rId41"/>
    <p:sldId id="321" r:id="rId42"/>
    <p:sldId id="282" r:id="rId43"/>
  </p:sldIdLst>
  <p:sldSz cx="9144000" cy="6858000" type="screen4x3"/>
  <p:notesSz cx="6858000" cy="9144000"/>
  <p:embeddedFontLst>
    <p:embeddedFont>
      <p:font typeface="나눔고딕" panose="020B0600000101010101" charset="-127"/>
      <p:regular r:id="rId44"/>
      <p:bold r:id="rId45"/>
    </p:embeddedFont>
    <p:embeddedFont>
      <p:font typeface="맑은 고딕" panose="020B0503020000020004" pitchFamily="50" charset="-127"/>
      <p:regular r:id="rId46"/>
      <p:bold r:id="rId47"/>
    </p:embeddedFont>
    <p:embeddedFont>
      <p:font typeface="배달의민족 한나" panose="02000503000000020003" pitchFamily="2" charset="-127"/>
      <p:regular r:id="rId48"/>
    </p:embeddedFont>
    <p:embeddedFont>
      <p:font typeface="Cambria Math" panose="02040503050406030204" pitchFamily="18" charset="0"/>
      <p:regular r:id="rId4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27C7B874-9B87-4BAD-81CD-F150FA391179}">
          <p14:sldIdLst>
            <p14:sldId id="271"/>
            <p14:sldId id="269"/>
            <p14:sldId id="270"/>
            <p14:sldId id="272"/>
            <p14:sldId id="283"/>
            <p14:sldId id="284"/>
            <p14:sldId id="285"/>
          </p14:sldIdLst>
        </p14:section>
        <p14:section name="제목 없는 구역" id="{A6A485B0-62E7-49D6-829F-A6503FA786BC}">
          <p14:sldIdLst>
            <p14:sldId id="286"/>
            <p14:sldId id="287"/>
            <p14:sldId id="288"/>
            <p14:sldId id="274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2"/>
            <p14:sldId id="314"/>
            <p14:sldId id="316"/>
            <p14:sldId id="315"/>
            <p14:sldId id="317"/>
            <p14:sldId id="318"/>
            <p14:sldId id="319"/>
            <p14:sldId id="320"/>
            <p14:sldId id="321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5A5A"/>
    <a:srgbClr val="FF6F6F"/>
    <a:srgbClr val="B5121B"/>
    <a:srgbClr val="FCD9BC"/>
    <a:srgbClr val="904406"/>
    <a:srgbClr val="F26F0C"/>
    <a:srgbClr val="1B4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43" autoAdjust="0"/>
  </p:normalViewPr>
  <p:slideViewPr>
    <p:cSldViewPr showGuides="1">
      <p:cViewPr varScale="1">
        <p:scale>
          <a:sx n="124" d="100"/>
          <a:sy n="124" d="100"/>
        </p:scale>
        <p:origin x="1224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/Relationships>
</file>

<file path=ppt/media/image1.jpg>
</file>

<file path=ppt/media/image2.gif>
</file>

<file path=ppt/media/image3.jpg>
</file>

<file path=ppt/media/image4.jpg>
</file>

<file path=ppt/media/image5.png>
</file>

<file path=ppt/media/image6.png>
</file>

<file path=ppt/media/image60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718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661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782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21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5519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186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8096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122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630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747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048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F569CC-CEF5-4E98-AEC4-B4819A772970}" type="datetimeFigureOut">
              <a:rPr lang="ko-KR" altLang="en-US" smtClean="0"/>
              <a:t>2016-11-19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60714-1FFB-4022-BD33-3D25509D8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592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79512" y="116632"/>
            <a:ext cx="705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Learning?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45940" y="2514382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배달의민족 한나" panose="02000503000000020003" pitchFamily="2" charset="-127"/>
                <a:ea typeface="배달의민족 한나" panose="02000503000000020003" pitchFamily="2" charset="-127"/>
              </a:rPr>
              <a:t>Learn through </a:t>
            </a:r>
            <a:r>
              <a:rPr lang="en-US" altLang="ko-KR" sz="3200" dirty="0">
                <a:latin typeface="배달의민족 한나" panose="02000503000000020003" pitchFamily="2" charset="-127"/>
                <a:ea typeface="배달의민족 한나" panose="02000503000000020003" pitchFamily="2" charset="-127"/>
              </a:rPr>
              <a:t>E</a:t>
            </a:r>
            <a:r>
              <a:rPr lang="en-US" altLang="ko-KR" sz="3200" dirty="0" smtClean="0">
                <a:latin typeface="배달의민족 한나" panose="02000503000000020003" pitchFamily="2" charset="-127"/>
                <a:ea typeface="배달의민족 한나" panose="02000503000000020003" pitchFamily="2" charset="-127"/>
              </a:rPr>
              <a:t>xperience</a:t>
            </a:r>
            <a:endParaRPr lang="ko-KR" altLang="en-US" sz="3200" dirty="0">
              <a:latin typeface="배달의민족 한나" panose="02000503000000020003" pitchFamily="2" charset="-127"/>
              <a:ea typeface="배달의민족 한나" panose="02000503000000020003" pitchFamily="2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4427984" y="3162454"/>
            <a:ext cx="2016224" cy="0"/>
          </a:xfrm>
          <a:prstGeom prst="line">
            <a:avLst/>
          </a:prstGeom>
          <a:ln w="63500">
            <a:solidFill>
              <a:srgbClr val="EC5A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499992" y="3162454"/>
            <a:ext cx="41764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= interacting with one’s environment</a:t>
            </a:r>
            <a:endParaRPr lang="ko-KR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83568" y="4293096"/>
            <a:ext cx="6840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/>
              <a:t>we will explore “learning from interaction” </a:t>
            </a:r>
          </a:p>
          <a:p>
            <a:pPr algn="ctr"/>
            <a:r>
              <a:rPr lang="en-US" altLang="ko-KR" sz="2000" dirty="0" smtClean="0"/>
              <a:t>as the </a:t>
            </a:r>
            <a:r>
              <a:rPr lang="en-US" altLang="ko-KR" sz="2000" b="1" dirty="0" smtClean="0"/>
              <a:t>perspective of artificial intelligence researcher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74590559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2375756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2123728" y="2736091"/>
            <a:ext cx="49685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Elements of 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239213689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27584" y="-1"/>
            <a:ext cx="8316416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27584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23908" y="0"/>
            <a:ext cx="41764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1) Policy </a:t>
            </a:r>
          </a:p>
        </p:txBody>
      </p:sp>
      <p:sp>
        <p:nvSpPr>
          <p:cNvPr id="2" name="타원 1"/>
          <p:cNvSpPr/>
          <p:nvPr/>
        </p:nvSpPr>
        <p:spPr>
          <a:xfrm>
            <a:off x="3143771" y="1628160"/>
            <a:ext cx="1224136" cy="6480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State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4943971" y="1622874"/>
            <a:ext cx="1224136" cy="6480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r>
              <a:rPr lang="en-US" altLang="ko-KR" dirty="0" smtClean="0"/>
              <a:t>ction</a:t>
            </a:r>
            <a:endParaRPr lang="ko-KR" altLang="en-US" dirty="0"/>
          </a:p>
        </p:txBody>
      </p:sp>
      <p:cxnSp>
        <p:nvCxnSpPr>
          <p:cNvPr id="4" name="직선 연결선 3"/>
          <p:cNvCxnSpPr>
            <a:stCxn id="2" idx="6"/>
            <a:endCxn id="9" idx="2"/>
          </p:cNvCxnSpPr>
          <p:nvPr/>
        </p:nvCxnSpPr>
        <p:spPr>
          <a:xfrm flipV="1">
            <a:off x="4367907" y="1946910"/>
            <a:ext cx="576064" cy="5286"/>
          </a:xfrm>
          <a:prstGeom prst="line">
            <a:avLst/>
          </a:prstGeom>
          <a:ln w="635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2927747" y="1412136"/>
            <a:ext cx="3600400" cy="1152128"/>
          </a:xfrm>
          <a:prstGeom prst="round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349651" y="1124744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policy</a:t>
            </a:r>
            <a:endParaRPr lang="ko-KR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271563" y="3791735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Define the learning agent’s way of behaving at a given time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271563" y="4376511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Mapping state to action to be taken when in those states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71563" y="4961287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</a:t>
            </a:r>
            <a:r>
              <a:rPr lang="en-US" altLang="ko-KR" b="1" dirty="0" smtClean="0"/>
              <a:t>Core</a:t>
            </a:r>
            <a:r>
              <a:rPr lang="en-US" altLang="ko-KR" dirty="0" smtClean="0"/>
              <a:t> of a reinforcement learning agent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276240" y="5540311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Policies may be stochastic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3707904" y="2843379"/>
                <a:ext cx="174644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𝑃𝑜𝑙𝑖𝑐𝑦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7904" y="2843379"/>
                <a:ext cx="1746440" cy="276999"/>
              </a:xfrm>
              <a:prstGeom prst="rect">
                <a:avLst/>
              </a:prstGeom>
              <a:blipFill>
                <a:blip r:embed="rId2"/>
                <a:stretch>
                  <a:fillRect l="-2091" r="-2091" b="-3695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263147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27584" y="-1"/>
            <a:ext cx="8316416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27584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23908" y="0"/>
            <a:ext cx="5620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en-US" altLang="ko-K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 Reward function</a:t>
            </a:r>
          </a:p>
        </p:txBody>
      </p:sp>
      <p:sp>
        <p:nvSpPr>
          <p:cNvPr id="2" name="타원 1"/>
          <p:cNvSpPr/>
          <p:nvPr/>
        </p:nvSpPr>
        <p:spPr>
          <a:xfrm>
            <a:off x="3143771" y="1628160"/>
            <a:ext cx="1224136" cy="6480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State</a:t>
            </a:r>
          </a:p>
          <a:p>
            <a:pPr algn="ctr"/>
            <a:r>
              <a:rPr lang="en-US" altLang="ko-KR" sz="1400" dirty="0" smtClean="0"/>
              <a:t>(+action)</a:t>
            </a:r>
            <a:endParaRPr lang="ko-KR" altLang="en-US" sz="1400" dirty="0"/>
          </a:p>
        </p:txBody>
      </p:sp>
      <p:sp>
        <p:nvSpPr>
          <p:cNvPr id="9" name="타원 8"/>
          <p:cNvSpPr/>
          <p:nvPr/>
        </p:nvSpPr>
        <p:spPr>
          <a:xfrm>
            <a:off x="4943971" y="1622874"/>
            <a:ext cx="1224136" cy="6480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R</a:t>
            </a:r>
            <a:r>
              <a:rPr lang="en-US" altLang="ko-KR" sz="1600" dirty="0" smtClean="0"/>
              <a:t>eward</a:t>
            </a:r>
            <a:endParaRPr lang="ko-KR" altLang="en-US" dirty="0"/>
          </a:p>
        </p:txBody>
      </p:sp>
      <p:cxnSp>
        <p:nvCxnSpPr>
          <p:cNvPr id="4" name="직선 연결선 3"/>
          <p:cNvCxnSpPr>
            <a:stCxn id="2" idx="6"/>
            <a:endCxn id="9" idx="2"/>
          </p:cNvCxnSpPr>
          <p:nvPr/>
        </p:nvCxnSpPr>
        <p:spPr>
          <a:xfrm flipV="1">
            <a:off x="4367907" y="1946910"/>
            <a:ext cx="576064" cy="5286"/>
          </a:xfrm>
          <a:prstGeom prst="line">
            <a:avLst/>
          </a:prstGeom>
          <a:ln w="635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2927747" y="1412136"/>
            <a:ext cx="3600400" cy="1152128"/>
          </a:xfrm>
          <a:prstGeom prst="round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779912" y="1124744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Reward function</a:t>
            </a:r>
            <a:endParaRPr lang="ko-KR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271563" y="3791735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Define the goal in a reinforcement learning problem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271562" y="4376511"/>
            <a:ext cx="754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Indicate the </a:t>
            </a:r>
            <a:r>
              <a:rPr lang="en-US" altLang="ko-KR" b="1" dirty="0" smtClean="0"/>
              <a:t>intrinsic desirability</a:t>
            </a:r>
            <a:r>
              <a:rPr lang="en-US" altLang="ko-KR" dirty="0" smtClean="0"/>
              <a:t> of that state as a single number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71563" y="5504980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Maximize the total reward is agent’s sole objective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276240" y="6084004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Reward function may be stochastic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271562" y="4961287"/>
            <a:ext cx="754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Indicate what is good in an </a:t>
            </a:r>
            <a:r>
              <a:rPr lang="en-US" altLang="ko-KR" b="1" dirty="0" smtClean="0"/>
              <a:t>immediate sense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422545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27584" y="-1"/>
            <a:ext cx="8316416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27584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23908" y="0"/>
            <a:ext cx="5620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3)Value function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71562" y="3791735"/>
            <a:ext cx="7620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Specify what is good </a:t>
            </a:r>
            <a:r>
              <a:rPr lang="en-US" altLang="ko-KR" b="1" dirty="0" smtClean="0"/>
              <a:t>in the long run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271562" y="4376511"/>
            <a:ext cx="7548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b="1" dirty="0" smtClean="0"/>
              <a:t>Total amount of reward </a:t>
            </a:r>
            <a:r>
              <a:rPr lang="en-US" altLang="ko-KR" dirty="0" smtClean="0"/>
              <a:t>an agent can expect to accumulate 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over the future, starting </a:t>
            </a:r>
            <a:r>
              <a:rPr lang="en-US" altLang="ko-KR" b="1" dirty="0" smtClean="0"/>
              <a:t>from that state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66884" y="5233590"/>
            <a:ext cx="8057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 Although, a state always yield a low reward but still have a high value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271561" y="5812614"/>
            <a:ext cx="7548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/>
              <a:t>In decision-making and planning, </a:t>
            </a:r>
            <a:r>
              <a:rPr lang="en-US" altLang="ko-KR" b="1" dirty="0" smtClean="0"/>
              <a:t>it is most concerned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Because, we seek actions that bring about state of highest value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1487496" y="1916832"/>
                <a:ext cx="7319248" cy="3672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𝑣𝑎𝑙𝑢𝑒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𝑓𝑢𝑛𝑐𝑡𝑖𝑜𝑛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𝑣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ko-KR" altLang="en-US" b="0" i="0" dirty="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ko-KR" altLang="en-US" i="0" dirty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ko-KR" b="0" i="1" dirty="0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lim>
                          </m:limLow>
                        </m:fName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𝑅𝑒𝑤𝑎𝑟𝑑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𝑅𝑒𝑤𝑎𝑟𝑑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𝑅𝑒𝑤𝑎𝑟𝑑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𝑔𝑜𝑎𝑙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ko-KR" altLang="en-US" dirty="0"/>
                            <m:t> </m:t>
                          </m:r>
                        </m:e>
                      </m:func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7496" y="1916832"/>
                <a:ext cx="7319248" cy="367216"/>
              </a:xfrm>
              <a:prstGeom prst="rect">
                <a:avLst/>
              </a:prstGeom>
              <a:blipFill>
                <a:blip r:embed="rId2"/>
                <a:stretch>
                  <a:fillRect l="-167" b="-98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6829244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27584" y="-1"/>
            <a:ext cx="8316416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27584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23908" y="0"/>
            <a:ext cx="77085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3-2)Evolutionary methods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5616" y="1052736"/>
            <a:ext cx="7620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All reinforcement learning methods we consider in this book are structured around </a:t>
            </a:r>
            <a:r>
              <a:rPr lang="en-US" altLang="ko-KR" b="1" dirty="0" smtClean="0"/>
              <a:t>estimating</a:t>
            </a:r>
            <a:r>
              <a:rPr lang="en-US" altLang="ko-KR" dirty="0" smtClean="0"/>
              <a:t> value functions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15616" y="2104781"/>
            <a:ext cx="7620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But value function is </a:t>
            </a:r>
            <a:r>
              <a:rPr lang="en-US" altLang="ko-KR" b="1" dirty="0" smtClean="0"/>
              <a:t>not</a:t>
            </a:r>
            <a:r>
              <a:rPr lang="en-US" altLang="ko-KR" dirty="0" smtClean="0"/>
              <a:t> strictly necessary to solve RL problem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82110" y="2903347"/>
            <a:ext cx="80618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/>
              <a:t>Such as genetic algorithms, genetic programming, </a:t>
            </a:r>
            <a:r>
              <a:rPr lang="en-US" altLang="ko-KR" dirty="0" err="1" smtClean="0"/>
              <a:t>etc</a:t>
            </a:r>
            <a:r>
              <a:rPr lang="en-US" altLang="ko-KR" dirty="0" smtClean="0"/>
              <a:t> search directly in the space of policies </a:t>
            </a:r>
            <a:r>
              <a:rPr lang="en-US" altLang="ko-KR" b="1" dirty="0" smtClean="0"/>
              <a:t>without ever appealing to value function.</a:t>
            </a:r>
          </a:p>
          <a:p>
            <a:r>
              <a:rPr lang="en-US" altLang="ko-KR" b="1" dirty="0" smtClean="0"/>
              <a:t>    </a:t>
            </a:r>
            <a:r>
              <a:rPr lang="en-US" altLang="ko-KR" dirty="0" smtClean="0"/>
              <a:t>We call these </a:t>
            </a:r>
            <a:r>
              <a:rPr lang="en-US" altLang="ko-KR" b="1" dirty="0" smtClean="0"/>
              <a:t>evolutionary methods</a:t>
            </a:r>
            <a:endParaRPr lang="en-US" altLang="ko-KR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115616" y="4127483"/>
            <a:ext cx="7920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/>
              <a:t>But, RL involve learning </a:t>
            </a:r>
            <a:r>
              <a:rPr lang="en-US" altLang="ko-KR" b="1" dirty="0" smtClean="0"/>
              <a:t>while interacting </a:t>
            </a:r>
            <a:r>
              <a:rPr lang="en-US" altLang="ko-KR" dirty="0" smtClean="0"/>
              <a:t>with the environment,</a:t>
            </a:r>
          </a:p>
          <a:p>
            <a:r>
              <a:rPr lang="en-US" altLang="ko-KR" dirty="0" smtClean="0"/>
              <a:t>    which evolutionary methods don’t do</a:t>
            </a:r>
            <a:endParaRPr lang="ko-KR" alt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115616" y="5219908"/>
            <a:ext cx="792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/>
              <a:t>For simplicity, we exclude evolutionary method from RL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918819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27584" y="-1"/>
            <a:ext cx="8316416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27584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23908" y="0"/>
            <a:ext cx="5620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4)Model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71562" y="1724202"/>
            <a:ext cx="7620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 Something that </a:t>
            </a:r>
            <a:r>
              <a:rPr lang="en-US" altLang="ko-KR" b="1" dirty="0" smtClean="0"/>
              <a:t>mimics</a:t>
            </a:r>
            <a:r>
              <a:rPr lang="en-US" altLang="ko-KR" dirty="0" smtClean="0"/>
              <a:t> the behavior of the environment.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271562" y="2308978"/>
            <a:ext cx="754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 Model are used for </a:t>
            </a:r>
            <a:r>
              <a:rPr lang="en-US" altLang="ko-KR" b="1" dirty="0" smtClean="0"/>
              <a:t>planning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66884" y="2947384"/>
            <a:ext cx="8057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/>
              <a:t>Early RL systems were explicitly </a:t>
            </a:r>
            <a:r>
              <a:rPr lang="en-US" altLang="ko-KR" b="1" dirty="0" smtClean="0"/>
              <a:t>trial-and-error learner</a:t>
            </a:r>
            <a:r>
              <a:rPr lang="en-US" altLang="ko-KR" dirty="0" smtClean="0"/>
              <a:t>. 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Viewed as the opposite of planning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66884" y="3862789"/>
            <a:ext cx="77048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/>
              <a:t>incorporation </a:t>
            </a:r>
            <a:r>
              <a:rPr lang="en-US" altLang="ko-KR" dirty="0"/>
              <a:t>of models and planning into RL systems </a:t>
            </a:r>
          </a:p>
          <a:p>
            <a:r>
              <a:rPr lang="en-US" altLang="ko-KR" dirty="0" smtClean="0"/>
              <a:t>    is </a:t>
            </a:r>
            <a:r>
              <a:rPr lang="en-US" altLang="ko-KR" dirty="0"/>
              <a:t>a relatively new development.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37627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2375756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2123728" y="2978949"/>
            <a:ext cx="4968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An Extended Example</a:t>
            </a:r>
          </a:p>
          <a:p>
            <a:pPr algn="ctr"/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Tic-Tac-Toe</a:t>
            </a:r>
          </a:p>
        </p:txBody>
      </p:sp>
    </p:spTree>
    <p:extLst>
      <p:ext uri="{BB962C8B-B14F-4D97-AF65-F5344CB8AC3E}">
        <p14:creationId xmlns:p14="http://schemas.microsoft.com/office/powerpoint/2010/main" val="336796100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Tic-Tac-Toe is ...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979712" y="3339114"/>
            <a:ext cx="3617033" cy="3600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2987824" y="1412776"/>
            <a:ext cx="0" cy="2953259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4283968" y="1412776"/>
            <a:ext cx="0" cy="2953259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1907704" y="2213056"/>
            <a:ext cx="3617033" cy="3600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/>
          <p:cNvSpPr/>
          <p:nvPr/>
        </p:nvSpPr>
        <p:spPr>
          <a:xfrm>
            <a:off x="3347864" y="1556792"/>
            <a:ext cx="576064" cy="504056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4644009" y="1556792"/>
            <a:ext cx="576064" cy="504056"/>
          </a:xfrm>
          <a:prstGeom prst="ellips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2159732" y="2542059"/>
            <a:ext cx="576064" cy="504056"/>
          </a:xfrm>
          <a:prstGeom prst="ellipse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곱셈 기호 9"/>
          <p:cNvSpPr/>
          <p:nvPr/>
        </p:nvSpPr>
        <p:spPr>
          <a:xfrm>
            <a:off x="3356181" y="2542059"/>
            <a:ext cx="567747" cy="598909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곱셈 기호 24"/>
          <p:cNvSpPr/>
          <p:nvPr/>
        </p:nvSpPr>
        <p:spPr>
          <a:xfrm>
            <a:off x="4660444" y="2542058"/>
            <a:ext cx="567747" cy="598909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곱셈 기호 25"/>
          <p:cNvSpPr/>
          <p:nvPr/>
        </p:nvSpPr>
        <p:spPr>
          <a:xfrm>
            <a:off x="2168049" y="1509365"/>
            <a:ext cx="567747" cy="598909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곱셈 기호 26"/>
          <p:cNvSpPr/>
          <p:nvPr/>
        </p:nvSpPr>
        <p:spPr>
          <a:xfrm>
            <a:off x="3356181" y="3606042"/>
            <a:ext cx="567747" cy="598909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58111" y="4465172"/>
            <a:ext cx="2088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Assume that</a:t>
            </a:r>
            <a:endParaRPr lang="ko-KR" altLang="en-US" sz="2400" dirty="0"/>
          </a:p>
        </p:txBody>
      </p:sp>
      <p:sp>
        <p:nvSpPr>
          <p:cNvPr id="28" name="TextBox 27"/>
          <p:cNvSpPr txBox="1"/>
          <p:nvPr/>
        </p:nvSpPr>
        <p:spPr>
          <a:xfrm>
            <a:off x="827584" y="5157192"/>
            <a:ext cx="525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-We are playing against an imperfect player.</a:t>
            </a:r>
            <a:endParaRPr lang="ko-KR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27584" y="5717118"/>
            <a:ext cx="525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-Draws and losses to be equally bad for us.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820012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-14564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49234" y="3175183"/>
            <a:ext cx="2088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Minimax</a:t>
            </a:r>
            <a:endParaRPr lang="ko-KR" altLang="en-US" sz="36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A classical solutions</a:t>
            </a:r>
            <a:endParaRPr lang="ko-KR" altLang="en-US" sz="2800" dirty="0"/>
          </a:p>
        </p:txBody>
      </p:sp>
      <p:sp>
        <p:nvSpPr>
          <p:cNvPr id="2" name="곱셈 기호 1"/>
          <p:cNvSpPr/>
          <p:nvPr/>
        </p:nvSpPr>
        <p:spPr>
          <a:xfrm>
            <a:off x="1403648" y="2706260"/>
            <a:ext cx="1296144" cy="1584176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4067944" y="2937358"/>
            <a:ext cx="3420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/>
              <a:t>Dynamic Programming</a:t>
            </a:r>
            <a:endParaRPr lang="ko-KR" altLang="en-US" sz="3600" b="1" dirty="0"/>
          </a:p>
        </p:txBody>
      </p:sp>
      <p:sp>
        <p:nvSpPr>
          <p:cNvPr id="31" name="곱셈 기호 30"/>
          <p:cNvSpPr/>
          <p:nvPr/>
        </p:nvSpPr>
        <p:spPr>
          <a:xfrm>
            <a:off x="5076056" y="2706260"/>
            <a:ext cx="1296144" cy="1584176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971466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" grpId="0" animBg="1"/>
      <p:bldP spid="29" grpId="0"/>
      <p:bldP spid="3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-14564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49234" y="3175183"/>
            <a:ext cx="2088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Minimax</a:t>
            </a:r>
            <a:endParaRPr lang="ko-KR" altLang="en-US" sz="36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A classical solutions</a:t>
            </a:r>
            <a:endParaRPr lang="ko-KR" altLang="en-US" sz="2800" dirty="0"/>
          </a:p>
        </p:txBody>
      </p:sp>
      <p:sp>
        <p:nvSpPr>
          <p:cNvPr id="2" name="곱셈 기호 1"/>
          <p:cNvSpPr/>
          <p:nvPr/>
        </p:nvSpPr>
        <p:spPr>
          <a:xfrm>
            <a:off x="1403648" y="2706260"/>
            <a:ext cx="1296144" cy="1584176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4067944" y="2937358"/>
            <a:ext cx="3420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/>
              <a:t>Dynamic Programming</a:t>
            </a:r>
            <a:endParaRPr lang="ko-KR" altLang="en-US" sz="3600" b="1" dirty="0"/>
          </a:p>
        </p:txBody>
      </p:sp>
      <p:sp>
        <p:nvSpPr>
          <p:cNvPr id="3" name="이등변 삼각형 2"/>
          <p:cNvSpPr/>
          <p:nvPr/>
        </p:nvSpPr>
        <p:spPr>
          <a:xfrm>
            <a:off x="4971311" y="2725211"/>
            <a:ext cx="1782452" cy="1431803"/>
          </a:xfrm>
          <a:prstGeom prst="triangle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22115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2375756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2483768" y="2490281"/>
            <a:ext cx="417646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Chapter 1</a:t>
            </a:r>
          </a:p>
          <a:p>
            <a:pPr algn="ctr"/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Introduction</a:t>
            </a:r>
          </a:p>
        </p:txBody>
      </p:sp>
      <p:sp>
        <p:nvSpPr>
          <p:cNvPr id="1024" name="TextBox 1023"/>
          <p:cNvSpPr txBox="1"/>
          <p:nvPr/>
        </p:nvSpPr>
        <p:spPr>
          <a:xfrm>
            <a:off x="2672789" y="273752"/>
            <a:ext cx="37984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Reinforcement Learning: An Introduction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368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116632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518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An evolutionary approach</a:t>
            </a:r>
            <a:endParaRPr lang="ko-KR" altLang="en-US" sz="2800" dirty="0"/>
          </a:p>
        </p:txBody>
      </p:sp>
      <p:sp>
        <p:nvSpPr>
          <p:cNvPr id="4" name="이등변 삼각형 3"/>
          <p:cNvSpPr/>
          <p:nvPr/>
        </p:nvSpPr>
        <p:spPr>
          <a:xfrm>
            <a:off x="2411760" y="2780928"/>
            <a:ext cx="3024336" cy="403244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Hill of policy space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2267744" y="4653136"/>
            <a:ext cx="792088" cy="2088232"/>
          </a:xfrm>
          <a:prstGeom prst="straightConnector1">
            <a:avLst/>
          </a:prstGeom>
          <a:ln w="254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V="1">
            <a:off x="2144125" y="5301208"/>
            <a:ext cx="519663" cy="1414536"/>
          </a:xfrm>
          <a:prstGeom prst="straightConnector1">
            <a:avLst/>
          </a:prstGeom>
          <a:ln w="254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V="1">
            <a:off x="2007912" y="3429000"/>
            <a:ext cx="1175539" cy="3261120"/>
          </a:xfrm>
          <a:prstGeom prst="straightConnector1">
            <a:avLst/>
          </a:prstGeom>
          <a:ln w="254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 flipV="1">
            <a:off x="4499992" y="4005064"/>
            <a:ext cx="1044116" cy="2808312"/>
          </a:xfrm>
          <a:prstGeom prst="straightConnector1">
            <a:avLst/>
          </a:prstGeom>
          <a:ln w="254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 flipH="1" flipV="1">
            <a:off x="5022050" y="4797152"/>
            <a:ext cx="771691" cy="2016224"/>
          </a:xfrm>
          <a:prstGeom prst="straightConnector1">
            <a:avLst/>
          </a:prstGeom>
          <a:ln w="254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오른쪽 화살표 13"/>
          <p:cNvSpPr/>
          <p:nvPr/>
        </p:nvSpPr>
        <p:spPr>
          <a:xfrm rot="1654433">
            <a:off x="1876368" y="3980358"/>
            <a:ext cx="379929" cy="6034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33256" y="3618510"/>
            <a:ext cx="1848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Apply hundreds of different policy</a:t>
            </a:r>
            <a:endParaRPr lang="ko-KR" altLang="en-US" sz="1600" dirty="0"/>
          </a:p>
        </p:txBody>
      </p:sp>
      <p:sp>
        <p:nvSpPr>
          <p:cNvPr id="22" name="타원 21"/>
          <p:cNvSpPr/>
          <p:nvPr/>
        </p:nvSpPr>
        <p:spPr>
          <a:xfrm>
            <a:off x="2915816" y="3284984"/>
            <a:ext cx="504056" cy="432048"/>
          </a:xfrm>
          <a:prstGeom prst="ellipse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2322440" y="3035151"/>
            <a:ext cx="18002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solidFill>
                  <a:schemeClr val="accent3">
                    <a:lumMod val="50000"/>
                  </a:schemeClr>
                </a:solidFill>
              </a:rPr>
              <a:t>Basis of scalar evaluations</a:t>
            </a:r>
            <a:endParaRPr lang="ko-KR" altLang="en-US" sz="105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75330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An reinforcement learning method</a:t>
            </a:r>
            <a:endParaRPr lang="ko-KR" altLang="en-US" sz="28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7084154"/>
              </p:ext>
            </p:extLst>
          </p:nvPr>
        </p:nvGraphicFramePr>
        <p:xfrm>
          <a:off x="2555776" y="2708920"/>
          <a:ext cx="2543943" cy="2392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7981">
                  <a:extLst>
                    <a:ext uri="{9D8B030D-6E8A-4147-A177-3AD203B41FA5}">
                      <a16:colId xmlns:a16="http://schemas.microsoft.com/office/drawing/2014/main" val="3449220860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3239445432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796100332"/>
                    </a:ext>
                  </a:extLst>
                </a:gridCol>
              </a:tblGrid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0.4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296621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631232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216418"/>
                  </a:ext>
                </a:extLst>
              </a:tr>
            </a:tbl>
          </a:graphicData>
        </a:graphic>
      </p:graphicFrame>
      <p:sp>
        <p:nvSpPr>
          <p:cNvPr id="18" name="타원 17"/>
          <p:cNvSpPr/>
          <p:nvPr/>
        </p:nvSpPr>
        <p:spPr>
          <a:xfrm>
            <a:off x="2555776" y="2852936"/>
            <a:ext cx="504056" cy="504056"/>
          </a:xfrm>
          <a:prstGeom prst="ellipse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547664" y="2492896"/>
            <a:ext cx="367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accent3">
                    <a:lumMod val="50000"/>
                  </a:schemeClr>
                </a:solidFill>
              </a:rPr>
              <a:t>Probability of win from this state = value</a:t>
            </a:r>
            <a:endParaRPr lang="ko-KR" altLang="en-US" sz="14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5371800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An reinforcement learning method</a:t>
            </a:r>
            <a:endParaRPr lang="ko-KR" altLang="en-US" sz="28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9398614"/>
              </p:ext>
            </p:extLst>
          </p:nvPr>
        </p:nvGraphicFramePr>
        <p:xfrm>
          <a:off x="2555776" y="2708920"/>
          <a:ext cx="2543943" cy="2392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7981">
                  <a:extLst>
                    <a:ext uri="{9D8B030D-6E8A-4147-A177-3AD203B41FA5}">
                      <a16:colId xmlns:a16="http://schemas.microsoft.com/office/drawing/2014/main" val="3449220860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3239445432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796100332"/>
                    </a:ext>
                  </a:extLst>
                </a:gridCol>
              </a:tblGrid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0.4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296621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631232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216418"/>
                  </a:ext>
                </a:extLst>
              </a:tr>
            </a:tbl>
          </a:graphicData>
        </a:graphic>
      </p:graphicFrame>
      <p:sp>
        <p:nvSpPr>
          <p:cNvPr id="11" name="타원 10"/>
          <p:cNvSpPr/>
          <p:nvPr/>
        </p:nvSpPr>
        <p:spPr>
          <a:xfrm>
            <a:off x="3402124" y="3652912"/>
            <a:ext cx="504056" cy="504056"/>
          </a:xfrm>
          <a:prstGeom prst="ellipse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367463" y="3429000"/>
            <a:ext cx="717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accent3">
                    <a:lumMod val="50000"/>
                  </a:schemeClr>
                </a:solidFill>
              </a:rPr>
              <a:t>better</a:t>
            </a:r>
            <a:endParaRPr lang="ko-KR" altLang="en-US" sz="14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440066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35496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An reinforcement learning method</a:t>
            </a:r>
            <a:endParaRPr lang="ko-KR" altLang="en-US" sz="28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265534"/>
              </p:ext>
            </p:extLst>
          </p:nvPr>
        </p:nvGraphicFramePr>
        <p:xfrm>
          <a:off x="2555776" y="2708920"/>
          <a:ext cx="2543943" cy="2392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7981">
                  <a:extLst>
                    <a:ext uri="{9D8B030D-6E8A-4147-A177-3AD203B41FA5}">
                      <a16:colId xmlns:a16="http://schemas.microsoft.com/office/drawing/2014/main" val="3449220860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3239445432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796100332"/>
                    </a:ext>
                  </a:extLst>
                </a:gridCol>
              </a:tblGrid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296621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631232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216418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903348" y="2141182"/>
            <a:ext cx="18487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Initialize all to 0.5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45558034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35496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An reinforcement learning method</a:t>
            </a:r>
            <a:endParaRPr lang="ko-KR" altLang="en-US" sz="28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738044"/>
              </p:ext>
            </p:extLst>
          </p:nvPr>
        </p:nvGraphicFramePr>
        <p:xfrm>
          <a:off x="2555776" y="2708920"/>
          <a:ext cx="2543943" cy="2392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7981">
                  <a:extLst>
                    <a:ext uri="{9D8B030D-6E8A-4147-A177-3AD203B41FA5}">
                      <a16:colId xmlns:a16="http://schemas.microsoft.com/office/drawing/2014/main" val="3449220860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3239445432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796100332"/>
                    </a:ext>
                  </a:extLst>
                </a:gridCol>
              </a:tblGrid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0.2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0.8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0.6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296621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0.3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0.1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631232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0.2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0.05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0.3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216418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835282" y="2204864"/>
            <a:ext cx="39849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After play many games against the opponent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59503464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35496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An reinforcement learning method</a:t>
            </a:r>
            <a:endParaRPr lang="ko-KR" altLang="en-US" sz="28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2555776" y="2708920"/>
          <a:ext cx="2543943" cy="2392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7981">
                  <a:extLst>
                    <a:ext uri="{9D8B030D-6E8A-4147-A177-3AD203B41FA5}">
                      <a16:colId xmlns:a16="http://schemas.microsoft.com/office/drawing/2014/main" val="3449220860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3239445432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796100332"/>
                    </a:ext>
                  </a:extLst>
                </a:gridCol>
              </a:tblGrid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0.2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0.8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0.6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296621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0.3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0.1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631232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0.2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0.05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0.3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216418"/>
                  </a:ext>
                </a:extLst>
              </a:tr>
            </a:tbl>
          </a:graphicData>
        </a:graphic>
      </p:graphicFrame>
      <p:sp>
        <p:nvSpPr>
          <p:cNvPr id="11" name="타원 10"/>
          <p:cNvSpPr/>
          <p:nvPr/>
        </p:nvSpPr>
        <p:spPr>
          <a:xfrm>
            <a:off x="3419872" y="2896326"/>
            <a:ext cx="504056" cy="504056"/>
          </a:xfrm>
          <a:prstGeom prst="ellipse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266419" y="2204864"/>
            <a:ext cx="3169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accent3">
                    <a:lumMod val="50000"/>
                  </a:schemeClr>
                </a:solidFill>
              </a:rPr>
              <a:t>Most of the time we move greedily</a:t>
            </a:r>
            <a:endParaRPr lang="ko-KR" altLang="en-US" sz="14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841039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35496" y="3186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An reinforcement learning method</a:t>
            </a:r>
            <a:endParaRPr lang="ko-KR" altLang="en-US" sz="28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2555776" y="2708920"/>
          <a:ext cx="2543943" cy="2392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7981">
                  <a:extLst>
                    <a:ext uri="{9D8B030D-6E8A-4147-A177-3AD203B41FA5}">
                      <a16:colId xmlns:a16="http://schemas.microsoft.com/office/drawing/2014/main" val="3449220860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3239445432"/>
                    </a:ext>
                  </a:extLst>
                </a:gridCol>
                <a:gridCol w="847981">
                  <a:extLst>
                    <a:ext uri="{9D8B030D-6E8A-4147-A177-3AD203B41FA5}">
                      <a16:colId xmlns:a16="http://schemas.microsoft.com/office/drawing/2014/main" val="796100332"/>
                    </a:ext>
                  </a:extLst>
                </a:gridCol>
              </a:tblGrid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0.2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0.8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0.6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296621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0.3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0.1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631232"/>
                  </a:ext>
                </a:extLst>
              </a:tr>
              <a:tr h="79734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0.2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0.05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/>
                          </a:solidFill>
                        </a:rPr>
                        <a:t>0.3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216418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339089" y="2143458"/>
            <a:ext cx="3169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accent3">
                    <a:lumMod val="50000"/>
                  </a:schemeClr>
                </a:solidFill>
              </a:rPr>
              <a:t>Occasionally, we move randomly</a:t>
            </a:r>
            <a:endParaRPr lang="ko-KR" altLang="en-US" sz="14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2564160" y="3652912"/>
            <a:ext cx="504056" cy="504056"/>
          </a:xfrm>
          <a:prstGeom prst="ellipse">
            <a:avLst/>
          </a:prstGeom>
          <a:noFill/>
          <a:ln>
            <a:solidFill>
              <a:schemeClr val="accent3">
                <a:lumMod val="75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오른쪽 화살표 2"/>
          <p:cNvSpPr/>
          <p:nvPr/>
        </p:nvSpPr>
        <p:spPr>
          <a:xfrm>
            <a:off x="2335560" y="3832932"/>
            <a:ext cx="144016" cy="144016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31913" y="3751051"/>
            <a:ext cx="17476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accent3">
                    <a:lumMod val="50000"/>
                  </a:schemeClr>
                </a:solidFill>
              </a:rPr>
              <a:t>Exploratory move</a:t>
            </a:r>
            <a:endParaRPr lang="ko-KR" altLang="en-US" sz="14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7584" y="4030645"/>
            <a:ext cx="1507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= cause us to experience state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7080380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직사각형 58"/>
              <p:cNvSpPr/>
              <p:nvPr/>
            </p:nvSpPr>
            <p:spPr>
              <a:xfrm>
                <a:off x="0" y="0"/>
                <a:ext cx="8316416" cy="6858000"/>
              </a:xfrm>
              <a:prstGeom prst="rect">
                <a:avLst/>
              </a:prstGeom>
              <a:solidFill>
                <a:srgbClr val="FCD9BC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𝑤h𝑒𝑟𝑒</m:t>
                      </m:r>
                      <m:r>
                        <a:rPr lang="en-US" altLang="ko-KR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{"/>
                          <m:endChr m:val="}"/>
                          <m:ctrlP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eqArr>
                                <m:eqArrPr>
                                  <m:ctrlP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: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𝑏𝑒𝑓𝑜𝑟𝑒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𝑔𝑟𝑒𝑒𝑑𝑦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𝑚𝑜𝑣𝑒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𝑠𝑡𝑎𝑡𝑒</m:t>
                                  </m:r>
                                </m:e>
                                <m:e>
                                  <m:sSup>
                                    <m:sSupPr>
                                      <m:ctrlPr>
                                        <a:rPr lang="en-US" altLang="ko-KR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ko-KR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altLang="ko-KR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: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𝑎𝑓𝑡𝑒𝑟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𝑔𝑟𝑒𝑒𝑑𝑦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𝑚𝑜𝑣𝑒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altLang="ko-KR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𝑠𝑡𝑎𝑡𝑒</m:t>
                                  </m:r>
                                </m:e>
                              </m:eqArr>
                            </m:e>
                            <m:e>
                              <m:r>
                                <a:rPr lang="ko-KR" alt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:</m:t>
                              </m:r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𝑠𝑡𝑒𝑝𝑠𝑖𝑧𝑒</m:t>
                              </m:r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𝑝𝑎𝑟𝑎𝑚𝑒𝑡𝑒𝑟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9" name="직사각형 5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8316416" cy="68580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28" y="908720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Mean of exploratory move</a:t>
            </a:r>
            <a:endParaRPr lang="ko-KR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259632" y="2276872"/>
                <a:ext cx="4342151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altLang="ko-K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ko-KR" alt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US" altLang="ko-K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ko-K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altLang="ko-K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2276872"/>
                <a:ext cx="4342151" cy="369332"/>
              </a:xfrm>
              <a:prstGeom prst="rect">
                <a:avLst/>
              </a:prstGeom>
              <a:blipFill>
                <a:blip r:embed="rId3"/>
                <a:stretch>
                  <a:fillRect l="-843" b="-3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모서리가 둥근 직사각형 5"/>
          <p:cNvSpPr/>
          <p:nvPr/>
        </p:nvSpPr>
        <p:spPr>
          <a:xfrm>
            <a:off x="3416374" y="2132856"/>
            <a:ext cx="2232248" cy="57606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830166" y="1844824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accent1">
                    <a:lumMod val="50000"/>
                  </a:schemeClr>
                </a:solidFill>
              </a:rPr>
              <a:t>Back up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445873" y="4170566"/>
                <a:ext cx="90946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ko-KR" altLang="en-US" sz="1600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𝑖𝑠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𝑟𝑒𝑑𝑢𝑐𝑒𝑑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𝑝𝑟𝑜𝑝𝑒𝑟𝑙𝑦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𝑜𝑣𝑒𝑟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𝑡𝑖𝑚𝑒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𝑡h𝑖𝑠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𝑚𝑒𝑡h𝑜𝑑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𝑐𝑜𝑛𝑣𝑒𝑟𝑔𝑒𝑠</m:t>
                      </m:r>
                    </m:oMath>
                  </m:oMathPara>
                </a14:m>
                <a:endParaRPr lang="ko-KR" altLang="en-US" sz="16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873" y="4170566"/>
                <a:ext cx="9094679" cy="338554"/>
              </a:xfrm>
              <a:prstGeom prst="rect">
                <a:avLst/>
              </a:prstGeom>
              <a:blipFill>
                <a:blip r:embed="rId4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직선 연결선 13"/>
          <p:cNvCxnSpPr/>
          <p:nvPr/>
        </p:nvCxnSpPr>
        <p:spPr>
          <a:xfrm>
            <a:off x="1403648" y="2852936"/>
            <a:ext cx="4244974" cy="0"/>
          </a:xfrm>
          <a:prstGeom prst="line">
            <a:avLst/>
          </a:prstGeom>
          <a:ln w="254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580112" y="2689175"/>
            <a:ext cx="3456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</a:rPr>
              <a:t>Temporal-difference learning</a:t>
            </a:r>
            <a:endParaRPr lang="ko-KR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90741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How do we construct a learning agent?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28" y="2204864"/>
            <a:ext cx="676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Evolutionary method    VS      value function</a:t>
            </a:r>
            <a:endParaRPr lang="ko-KR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27584" y="3645024"/>
            <a:ext cx="2376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Only the final outcome of each game is used</a:t>
            </a:r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4788024" y="3645024"/>
            <a:ext cx="2376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Allow individual states to be evaluated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601587192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Limitless of RL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9549" y="1052736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Applicable when behavior continues indefinitely</a:t>
            </a:r>
            <a:endParaRPr lang="ko-KR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19549" y="2069464"/>
            <a:ext cx="727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Applicable when rewards of various magnitudes can be received   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at any time</a:t>
            </a:r>
            <a:endParaRPr lang="ko-KR" alt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19549" y="3123837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Applicable when state set is very large, or even infinite.</a:t>
            </a:r>
            <a:endParaRPr lang="ko-KR" alt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19549" y="4028878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prior information or model of the game are not essential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15464302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0"/>
            <a:ext cx="827584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827584" y="0"/>
            <a:ext cx="8316416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-1368660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4" name="TextBox 1023"/>
          <p:cNvSpPr txBox="1"/>
          <p:nvPr/>
        </p:nvSpPr>
        <p:spPr>
          <a:xfrm>
            <a:off x="827584" y="2828835"/>
            <a:ext cx="2016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lang="en-US" altLang="ko-KR" sz="7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5736" y="980728"/>
            <a:ext cx="543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Reinforcement Learning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27784" y="1772162"/>
            <a:ext cx="543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Example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26154" y="2563596"/>
            <a:ext cx="57503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Elements of </a:t>
            </a:r>
          </a:p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Reinforcement Learning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879304" y="3789040"/>
            <a:ext cx="54371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 An Extended Example : </a:t>
            </a:r>
          </a:p>
          <a:p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         Tic-Tac-Toe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27784" y="4705980"/>
            <a:ext cx="543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Summary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195990" y="5445224"/>
            <a:ext cx="6408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6. History of Reinforcement Learning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17593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2375756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2123728" y="2978949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 Summary</a:t>
            </a:r>
          </a:p>
        </p:txBody>
      </p:sp>
    </p:spTree>
    <p:extLst>
      <p:ext uri="{BB962C8B-B14F-4D97-AF65-F5344CB8AC3E}">
        <p14:creationId xmlns:p14="http://schemas.microsoft.com/office/powerpoint/2010/main" val="124283669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Summary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9549" y="1052736"/>
            <a:ext cx="727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RL is a computational approach to understanding and automating  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cgoal</a:t>
            </a:r>
            <a:r>
              <a:rPr lang="en-US" altLang="ko-KR" dirty="0" smtClean="0"/>
              <a:t>-directed learning and decision-making.</a:t>
            </a:r>
            <a:endParaRPr lang="ko-KR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19549" y="2069464"/>
            <a:ext cx="7272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RL use a formal framework defining the interaction between a learning agent and its environment in term of states, actions, and rewards</a:t>
            </a:r>
            <a:endParaRPr lang="ko-KR" alt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19549" y="3363191"/>
            <a:ext cx="727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Value and value functions are the key features of the reinforcement learning methods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3984509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2375756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2123728" y="2978949"/>
            <a:ext cx="4968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6. </a:t>
            </a:r>
            <a:r>
              <a:rPr lang="en-US" altLang="ko-KR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Histrory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of 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685275453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Two main thread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5576" y="1916832"/>
            <a:ext cx="727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첫번째 </a:t>
            </a:r>
            <a:r>
              <a:rPr lang="en-US" altLang="ko-KR" b="1" dirty="0" smtClean="0"/>
              <a:t>thread]</a:t>
            </a:r>
          </a:p>
          <a:p>
            <a:r>
              <a:rPr lang="ko-KR" altLang="en-US" dirty="0" smtClean="0"/>
              <a:t>동물 심리학으로 부터 나온 시행착오</a:t>
            </a:r>
            <a:r>
              <a:rPr lang="en-US" altLang="ko-KR" dirty="0" smtClean="0"/>
              <a:t>(trial and error)</a:t>
            </a:r>
            <a:r>
              <a:rPr lang="ko-KR" altLang="en-US" dirty="0" smtClean="0"/>
              <a:t>를 통한 학습</a:t>
            </a:r>
            <a:endParaRPr lang="ko-KR" alt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755576" y="4077072"/>
            <a:ext cx="7272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두번째 </a:t>
            </a:r>
            <a:r>
              <a:rPr lang="en-US" altLang="ko-KR" b="1" dirty="0" smtClean="0"/>
              <a:t>thread]</a:t>
            </a:r>
            <a:endParaRPr lang="en-US" altLang="ko-KR" b="1" dirty="0"/>
          </a:p>
          <a:p>
            <a:r>
              <a:rPr lang="en-US" altLang="ko-KR" dirty="0" smtClean="0"/>
              <a:t>Dynamic programming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value function</a:t>
            </a:r>
            <a:r>
              <a:rPr lang="ko-KR" altLang="en-US" dirty="0" smtClean="0"/>
              <a:t>을 사용한 </a:t>
            </a:r>
            <a:r>
              <a:rPr lang="en-US" altLang="ko-KR" dirty="0" smtClean="0"/>
              <a:t>Optimal control 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solution</a:t>
            </a:r>
            <a:r>
              <a:rPr lang="ko-KR" altLang="en-US" dirty="0" smtClean="0"/>
              <a:t>을 구하는 문제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549770880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Two main thread</a:t>
            </a:r>
          </a:p>
        </p:txBody>
      </p:sp>
      <p:cxnSp>
        <p:nvCxnSpPr>
          <p:cNvPr id="3" name="직선 화살표 연결선 2"/>
          <p:cNvCxnSpPr/>
          <p:nvPr/>
        </p:nvCxnSpPr>
        <p:spPr>
          <a:xfrm>
            <a:off x="0" y="3645024"/>
            <a:ext cx="7236296" cy="621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779912" y="3769295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1980s</a:t>
            </a:r>
            <a:endParaRPr lang="ko-KR" altLang="en-US" sz="14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4067944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556405" y="2464105"/>
            <a:ext cx="1638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trial and error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419347" y="3016542"/>
            <a:ext cx="1912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Optimal control 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213144" y="2810156"/>
            <a:ext cx="3610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trial and </a:t>
            </a:r>
            <a:r>
              <a:rPr lang="en-US" altLang="ko-KR" dirty="0" smtClean="0"/>
              <a:t>error + Optimal control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275791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Optimal control</a:t>
            </a:r>
          </a:p>
        </p:txBody>
      </p:sp>
      <p:cxnSp>
        <p:nvCxnSpPr>
          <p:cNvPr id="3" name="직선 화살표 연결선 2"/>
          <p:cNvCxnSpPr/>
          <p:nvPr/>
        </p:nvCxnSpPr>
        <p:spPr>
          <a:xfrm>
            <a:off x="0" y="3645024"/>
            <a:ext cx="8316416" cy="7200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3568" y="3787662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1950s</a:t>
            </a:r>
            <a:endParaRPr lang="ko-KR" altLang="en-US" sz="14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1043608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179512" y="2992458"/>
            <a:ext cx="2456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Optimal </a:t>
            </a:r>
            <a:r>
              <a:rPr lang="en-US" altLang="ko-KR" dirty="0" smtClean="0"/>
              <a:t>control </a:t>
            </a:r>
            <a:r>
              <a:rPr lang="ko-KR" altLang="en-US" dirty="0" smtClean="0"/>
              <a:t>등장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9512" y="4148422"/>
            <a:ext cx="40324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Richard Bellman – Bellman equation</a:t>
            </a:r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                    – Dynamic programming</a:t>
            </a:r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                    – MDP</a:t>
            </a:r>
            <a:endParaRPr lang="ko-KR" alt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4852804" y="3787662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1960s</a:t>
            </a:r>
            <a:endParaRPr lang="ko-KR" altLang="en-US" sz="1400" dirty="0"/>
          </a:p>
        </p:txBody>
      </p:sp>
      <p:cxnSp>
        <p:nvCxnSpPr>
          <p:cNvPr id="15" name="직선 연결선 14"/>
          <p:cNvCxnSpPr/>
          <p:nvPr/>
        </p:nvCxnSpPr>
        <p:spPr>
          <a:xfrm>
            <a:off x="5212844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4100360" y="2992458"/>
            <a:ext cx="2271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Policy iteration </a:t>
            </a:r>
            <a:r>
              <a:rPr lang="ko-KR" altLang="en-US" dirty="0" smtClean="0"/>
              <a:t>등장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930824" y="4148422"/>
            <a:ext cx="438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Ron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Howard  – policy iteration method for MDPs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9726941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Optimal control</a:t>
            </a:r>
          </a:p>
        </p:txBody>
      </p:sp>
      <p:cxnSp>
        <p:nvCxnSpPr>
          <p:cNvPr id="3" name="직선 화살표 연결선 2"/>
          <p:cNvCxnSpPr/>
          <p:nvPr/>
        </p:nvCxnSpPr>
        <p:spPr>
          <a:xfrm>
            <a:off x="0" y="3645024"/>
            <a:ext cx="8316416" cy="7200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3568" y="3787662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1980s</a:t>
            </a:r>
            <a:endParaRPr lang="ko-KR" altLang="en-US" sz="14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1043608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395536" y="2762422"/>
            <a:ext cx="60708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1950s </a:t>
            </a:r>
            <a:r>
              <a:rPr lang="ko-KR" altLang="en-US" dirty="0" smtClean="0"/>
              <a:t>부터 </a:t>
            </a:r>
            <a:r>
              <a:rPr lang="en-US" altLang="ko-KR" dirty="0" smtClean="0"/>
              <a:t>Dynamic programming</a:t>
            </a:r>
            <a:r>
              <a:rPr lang="ko-KR" altLang="en-US" dirty="0" smtClean="0"/>
              <a:t>는 엄청나게 발전했다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9512" y="4148422"/>
            <a:ext cx="4032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White  – Many applications</a:t>
            </a:r>
          </a:p>
          <a:p>
            <a:r>
              <a:rPr lang="en-US" altLang="ko-KR" sz="1400" dirty="0" smtClean="0"/>
              <a:t>ETC..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52804" y="3787662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1960s</a:t>
            </a:r>
            <a:endParaRPr lang="ko-KR" altLang="en-US" sz="1400" dirty="0"/>
          </a:p>
        </p:txBody>
      </p:sp>
      <p:cxnSp>
        <p:nvCxnSpPr>
          <p:cNvPr id="15" name="직선 연결선 14"/>
          <p:cNvCxnSpPr/>
          <p:nvPr/>
        </p:nvCxnSpPr>
        <p:spPr>
          <a:xfrm>
            <a:off x="5212844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30824" y="4148422"/>
            <a:ext cx="43855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Lovejoy  – extensions to partially observable MDPs</a:t>
            </a:r>
          </a:p>
          <a:p>
            <a:r>
              <a:rPr lang="en-US" altLang="ko-KR" sz="1400" dirty="0" smtClean="0"/>
              <a:t>Rust       – approximation methods</a:t>
            </a:r>
          </a:p>
          <a:p>
            <a:r>
              <a:rPr lang="en-US" altLang="ko-KR" sz="1400" dirty="0" smtClean="0"/>
              <a:t>ETC…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9901773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Optimal control</a:t>
            </a:r>
          </a:p>
        </p:txBody>
      </p:sp>
      <p:cxnSp>
        <p:nvCxnSpPr>
          <p:cNvPr id="3" name="직선 화살표 연결선 2"/>
          <p:cNvCxnSpPr/>
          <p:nvPr/>
        </p:nvCxnSpPr>
        <p:spPr>
          <a:xfrm>
            <a:off x="15845" y="1945306"/>
            <a:ext cx="8316416" cy="7200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99413" y="2087944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1980s</a:t>
            </a:r>
            <a:endParaRPr lang="ko-KR" altLang="en-US" sz="14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1059453" y="1863426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395536" y="3791325"/>
            <a:ext cx="62486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Dynamic programming</a:t>
            </a:r>
            <a:r>
              <a:rPr lang="ko-KR" altLang="en-US" dirty="0" smtClean="0"/>
              <a:t>같은 </a:t>
            </a:r>
            <a:r>
              <a:rPr lang="en-US" altLang="ko-KR" dirty="0" smtClean="0"/>
              <a:t>optimal control problem</a:t>
            </a:r>
            <a:r>
              <a:rPr lang="ko-KR" altLang="en-US" dirty="0" smtClean="0"/>
              <a:t>들은 </a:t>
            </a:r>
            <a:endParaRPr lang="en-US" altLang="ko-KR" dirty="0" smtClean="0"/>
          </a:p>
          <a:p>
            <a:r>
              <a:rPr lang="ko-KR" altLang="en-US" dirty="0" err="1" smtClean="0"/>
              <a:t>강화학습과</a:t>
            </a:r>
            <a:r>
              <a:rPr lang="ko-KR" altLang="en-US" dirty="0" smtClean="0"/>
              <a:t> 밀접한 연관이 있다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특히 </a:t>
            </a:r>
            <a:r>
              <a:rPr lang="en-US" altLang="ko-KR" dirty="0" smtClean="0"/>
              <a:t>MDP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5357" y="2448704"/>
            <a:ext cx="4032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White  – Many applications</a:t>
            </a:r>
          </a:p>
          <a:p>
            <a:r>
              <a:rPr lang="en-US" altLang="ko-KR" sz="1400" dirty="0" smtClean="0"/>
              <a:t>ETC..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68649" y="2087944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1990s</a:t>
            </a:r>
            <a:endParaRPr lang="ko-KR" altLang="en-US" sz="1400" dirty="0"/>
          </a:p>
        </p:txBody>
      </p:sp>
      <p:cxnSp>
        <p:nvCxnSpPr>
          <p:cNvPr id="15" name="직선 연결선 14"/>
          <p:cNvCxnSpPr/>
          <p:nvPr/>
        </p:nvCxnSpPr>
        <p:spPr>
          <a:xfrm>
            <a:off x="5228689" y="1863426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46669" y="2448704"/>
            <a:ext cx="43855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Lovejoy  – extensions to partially observable MDPs</a:t>
            </a:r>
          </a:p>
          <a:p>
            <a:r>
              <a:rPr lang="en-US" altLang="ko-KR" sz="1400" dirty="0" smtClean="0"/>
              <a:t>Rust       – approximation methods</a:t>
            </a:r>
          </a:p>
          <a:p>
            <a:r>
              <a:rPr lang="en-US" altLang="ko-KR" sz="1400" dirty="0" smtClean="0"/>
              <a:t>ETC…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41595451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Trial and Error learning</a:t>
            </a:r>
            <a:endParaRPr lang="en-US" altLang="ko-KR" sz="3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0" y="3645024"/>
            <a:ext cx="8316416" cy="7200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83568" y="3787662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1910s</a:t>
            </a:r>
            <a:endParaRPr lang="ko-KR" altLang="en-US" sz="1400" dirty="0"/>
          </a:p>
        </p:txBody>
      </p:sp>
      <p:cxnSp>
        <p:nvCxnSpPr>
          <p:cNvPr id="18" name="직선 연결선 17"/>
          <p:cNvCxnSpPr/>
          <p:nvPr/>
        </p:nvCxnSpPr>
        <p:spPr>
          <a:xfrm>
            <a:off x="1043608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0" y="3068673"/>
            <a:ext cx="24482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/>
              <a:t>같은 상황이라도 받는 효과에 따라 동물들의 선호도가 달라졌다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179512" y="4148422"/>
            <a:ext cx="403244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Thorndike – Law of Effect</a:t>
            </a:r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                 </a:t>
            </a:r>
            <a:r>
              <a:rPr lang="en-US" altLang="ko-KR" sz="1200" dirty="0" err="1" smtClean="0"/>
              <a:t>selectional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                   </a:t>
            </a:r>
            <a:r>
              <a:rPr lang="ko-KR" altLang="en-US" sz="1200" dirty="0" smtClean="0"/>
              <a:t>여러 방법들을 찾고 비교 한 후 선택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      	       </a:t>
            </a:r>
            <a:r>
              <a:rPr lang="ko-KR" altLang="en-US" sz="1200" dirty="0" smtClean="0"/>
              <a:t>하는 것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	          ex) </a:t>
            </a:r>
            <a:r>
              <a:rPr lang="ko-KR" altLang="en-US" sz="1200" dirty="0" smtClean="0"/>
              <a:t>자연적 선택에 의한 진화</a:t>
            </a:r>
            <a:endParaRPr lang="en-US" altLang="ko-KR" sz="1200" dirty="0" smtClean="0"/>
          </a:p>
          <a:p>
            <a:r>
              <a:rPr lang="en-US" altLang="ko-KR" sz="1200" dirty="0" smtClean="0"/>
              <a:t>	    associative</a:t>
            </a:r>
          </a:p>
          <a:p>
            <a:r>
              <a:rPr lang="en-US" altLang="ko-KR" sz="1200" dirty="0" smtClean="0"/>
              <a:t>	       </a:t>
            </a:r>
            <a:r>
              <a:rPr lang="ko-KR" altLang="en-US" sz="1200" dirty="0" smtClean="0"/>
              <a:t>선택 되어진 대안들은 </a:t>
            </a:r>
            <a:endParaRPr lang="en-US" altLang="ko-KR" sz="1200" dirty="0" smtClean="0"/>
          </a:p>
          <a:p>
            <a:r>
              <a:rPr lang="en-US" altLang="ko-KR" sz="1200" dirty="0"/>
              <a:t>	</a:t>
            </a:r>
            <a:r>
              <a:rPr lang="en-US" altLang="ko-KR" sz="1200" dirty="0" smtClean="0"/>
              <a:t>       </a:t>
            </a:r>
            <a:r>
              <a:rPr lang="ko-KR" altLang="en-US" sz="1200" dirty="0" smtClean="0"/>
              <a:t>특정한 상황들과 연관이 있다는 것</a:t>
            </a:r>
            <a:endParaRPr lang="en-US" altLang="ko-KR" sz="1200" dirty="0" smtClean="0"/>
          </a:p>
          <a:p>
            <a:r>
              <a:rPr lang="en-US" altLang="ko-KR" sz="1200" dirty="0"/>
              <a:t>	</a:t>
            </a:r>
            <a:r>
              <a:rPr lang="en-US" altLang="ko-KR" sz="1200" dirty="0" smtClean="0"/>
              <a:t>          ex) supervised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learning</a:t>
            </a:r>
          </a:p>
          <a:p>
            <a:endParaRPr lang="en-US" altLang="ko-KR" sz="1200" dirty="0" smtClean="0"/>
          </a:p>
        </p:txBody>
      </p:sp>
      <p:cxnSp>
        <p:nvCxnSpPr>
          <p:cNvPr id="22" name="직선 연결선 21"/>
          <p:cNvCxnSpPr/>
          <p:nvPr/>
        </p:nvCxnSpPr>
        <p:spPr>
          <a:xfrm>
            <a:off x="5212844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/>
          <p:cNvSpPr/>
          <p:nvPr/>
        </p:nvSpPr>
        <p:spPr>
          <a:xfrm>
            <a:off x="1259632" y="4517754"/>
            <a:ext cx="108520" cy="783454"/>
          </a:xfrm>
          <a:prstGeom prst="leftBracket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708788" y="4334810"/>
            <a:ext cx="36076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Search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많은 </a:t>
            </a:r>
            <a:r>
              <a:rPr lang="en-US" altLang="ko-KR" sz="1200" dirty="0" smtClean="0"/>
              <a:t>action</a:t>
            </a:r>
            <a:r>
              <a:rPr lang="ko-KR" altLang="en-US" sz="1200" dirty="0" smtClean="0"/>
              <a:t>들 중 무엇을 선택할지 결정하는 것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Memory</a:t>
            </a:r>
          </a:p>
          <a:p>
            <a:r>
              <a:rPr lang="en-US" altLang="ko-KR" sz="1200" dirty="0" smtClean="0"/>
              <a:t>   </a:t>
            </a:r>
            <a:r>
              <a:rPr lang="ko-KR" altLang="en-US" sz="1200" dirty="0" smtClean="0"/>
              <a:t>가장 좋았던 </a:t>
            </a:r>
            <a:r>
              <a:rPr lang="en-US" altLang="ko-KR" sz="1200" dirty="0" smtClean="0"/>
              <a:t>action</a:t>
            </a:r>
            <a:r>
              <a:rPr lang="ko-KR" altLang="en-US" sz="1200" dirty="0" smtClean="0"/>
              <a:t>들을 기억하는 것</a:t>
            </a:r>
            <a:endParaRPr lang="ko-KR" altLang="en-US" sz="1200" dirty="0"/>
          </a:p>
        </p:txBody>
      </p:sp>
      <p:sp>
        <p:nvSpPr>
          <p:cNvPr id="24" name="왼쪽 대괄호 23"/>
          <p:cNvSpPr/>
          <p:nvPr/>
        </p:nvSpPr>
        <p:spPr>
          <a:xfrm>
            <a:off x="4625753" y="4450914"/>
            <a:ext cx="108520" cy="783454"/>
          </a:xfrm>
          <a:prstGeom prst="leftBracket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43074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Trial and Error learning</a:t>
            </a:r>
            <a:endParaRPr lang="en-US" altLang="ko-KR" sz="3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0" y="3645024"/>
            <a:ext cx="8316416" cy="7200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83568" y="3787662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1950s</a:t>
            </a:r>
            <a:endParaRPr lang="ko-KR" altLang="en-US" sz="1400" dirty="0"/>
          </a:p>
        </p:txBody>
      </p:sp>
      <p:cxnSp>
        <p:nvCxnSpPr>
          <p:cNvPr id="18" name="직선 연결선 17"/>
          <p:cNvCxnSpPr/>
          <p:nvPr/>
        </p:nvCxnSpPr>
        <p:spPr>
          <a:xfrm>
            <a:off x="1043608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0" y="3068673"/>
            <a:ext cx="24482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/>
              <a:t>Trial and error learning</a:t>
            </a:r>
            <a:r>
              <a:rPr lang="ko-KR" altLang="en-US" sz="1200" dirty="0" smtClean="0"/>
              <a:t>에 대한 연구가 시작 되었다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179512" y="4148422"/>
            <a:ext cx="4032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Minsky and Farley and Clark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- trial and error </a:t>
            </a:r>
            <a:r>
              <a:rPr lang="ko-KR" altLang="en-US" sz="1200" dirty="0" smtClean="0"/>
              <a:t>학습에 대해 최초로 컴퓨터 관련 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</a:t>
            </a:r>
            <a:r>
              <a:rPr lang="ko-KR" altLang="en-US" sz="1200" dirty="0" smtClean="0"/>
              <a:t>조사를 한 사람들</a:t>
            </a:r>
            <a:endParaRPr lang="en-US" altLang="ko-KR" sz="1200" dirty="0" smtClean="0"/>
          </a:p>
        </p:txBody>
      </p:sp>
      <p:cxnSp>
        <p:nvCxnSpPr>
          <p:cNvPr id="22" name="직선 연결선 21"/>
          <p:cNvCxnSpPr/>
          <p:nvPr/>
        </p:nvCxnSpPr>
        <p:spPr>
          <a:xfrm>
            <a:off x="5212844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708788" y="4160113"/>
            <a:ext cx="3607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Minsky – Steps toward Artificial Intelligence</a:t>
            </a:r>
            <a:endParaRPr lang="ko-KR" altLang="en-US" sz="1200" dirty="0"/>
          </a:p>
        </p:txBody>
      </p:sp>
      <p:sp>
        <p:nvSpPr>
          <p:cNvPr id="15" name="직사각형 14"/>
          <p:cNvSpPr/>
          <p:nvPr/>
        </p:nvSpPr>
        <p:spPr>
          <a:xfrm>
            <a:off x="683568" y="2117269"/>
            <a:ext cx="44101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AI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engineering</a:t>
            </a:r>
            <a:r>
              <a:rPr lang="ko-KR" altLang="en-US" dirty="0" smtClean="0"/>
              <a:t>의 일부였던 초기 시절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820415" y="3793100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1960s</a:t>
            </a:r>
            <a:endParaRPr lang="ko-KR" altLang="en-US" sz="1400" dirty="0"/>
          </a:p>
        </p:txBody>
      </p:sp>
      <p:sp>
        <p:nvSpPr>
          <p:cNvPr id="21" name="직사각형 20"/>
          <p:cNvSpPr/>
          <p:nvPr/>
        </p:nvSpPr>
        <p:spPr>
          <a:xfrm>
            <a:off x="1204410" y="5358865"/>
            <a:ext cx="55006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Supervised Learning 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Reinforcement Learning</a:t>
            </a:r>
            <a:r>
              <a:rPr lang="ko-KR" altLang="en-US" dirty="0" smtClean="0"/>
              <a:t>의 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구분이 재대로 되어 있지 않던 시절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2175483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2375756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2123728" y="2736091"/>
            <a:ext cx="4968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1743042995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Trial and Error learning</a:t>
            </a:r>
            <a:endParaRPr lang="en-US" altLang="ko-KR" sz="3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0" y="3645024"/>
            <a:ext cx="8316416" cy="7200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83568" y="3787662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1960s</a:t>
            </a:r>
            <a:endParaRPr lang="ko-KR" altLang="en-US" sz="1400" dirty="0"/>
          </a:p>
        </p:txBody>
      </p:sp>
      <p:cxnSp>
        <p:nvCxnSpPr>
          <p:cNvPr id="18" name="직선 연결선 17"/>
          <p:cNvCxnSpPr/>
          <p:nvPr/>
        </p:nvCxnSpPr>
        <p:spPr>
          <a:xfrm>
            <a:off x="1043608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0" y="3068673"/>
            <a:ext cx="24482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/>
              <a:t>환경과 상호 작용하는 </a:t>
            </a:r>
            <a:r>
              <a:rPr lang="en-US" altLang="ko-KR" sz="1200" dirty="0" smtClean="0"/>
              <a:t>Trial and error learning method </a:t>
            </a:r>
            <a:r>
              <a:rPr lang="ko-KR" altLang="en-US" sz="1200" dirty="0" smtClean="0"/>
              <a:t>발명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179511" y="4148422"/>
            <a:ext cx="47525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Andreae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– </a:t>
            </a:r>
            <a:r>
              <a:rPr lang="en-US" altLang="ko-KR" sz="1200" dirty="0" err="1" smtClean="0"/>
              <a:t>STeLLA</a:t>
            </a:r>
            <a:endParaRPr lang="en-US" altLang="ko-KR" sz="1200" dirty="0" smtClean="0"/>
          </a:p>
          <a:p>
            <a:r>
              <a:rPr lang="en-US" altLang="ko-KR" sz="1200" dirty="0" smtClean="0"/>
              <a:t>Donald </a:t>
            </a:r>
            <a:r>
              <a:rPr lang="en-US" altLang="ko-KR" sz="1200" dirty="0" err="1" smtClean="0"/>
              <a:t>Michie</a:t>
            </a:r>
            <a:r>
              <a:rPr lang="en-US" altLang="ko-KR" sz="1200" dirty="0" smtClean="0"/>
              <a:t> – </a:t>
            </a:r>
            <a:r>
              <a:rPr lang="ko-KR" altLang="en-US" sz="1200" dirty="0" smtClean="0"/>
              <a:t>간단한 시행착오 학습 체계</a:t>
            </a:r>
            <a:r>
              <a:rPr lang="en-US" altLang="ko-KR" sz="1200" dirty="0" smtClean="0"/>
              <a:t>: MENACE</a:t>
            </a:r>
          </a:p>
          <a:p>
            <a:r>
              <a:rPr lang="en-US" altLang="ko-KR" sz="1200" dirty="0" err="1" smtClean="0"/>
              <a:t>Michie</a:t>
            </a:r>
            <a:r>
              <a:rPr lang="en-US" altLang="ko-KR" sz="1200" dirty="0" smtClean="0"/>
              <a:t> and Chambers – tic-tac-toe </a:t>
            </a:r>
            <a:r>
              <a:rPr lang="ko-KR" altLang="en-US" sz="1200" dirty="0" smtClean="0"/>
              <a:t>게임 학습 엔진</a:t>
            </a:r>
            <a:r>
              <a:rPr lang="en-US" altLang="ko-KR" sz="1200" dirty="0" smtClean="0"/>
              <a:t>:GLEE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	            – reinforcement learning controller: BOXES</a:t>
            </a:r>
          </a:p>
        </p:txBody>
      </p:sp>
      <p:cxnSp>
        <p:nvCxnSpPr>
          <p:cNvPr id="22" name="직선 연결선 21"/>
          <p:cNvCxnSpPr/>
          <p:nvPr/>
        </p:nvCxnSpPr>
        <p:spPr>
          <a:xfrm>
            <a:off x="5212844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708788" y="4160113"/>
            <a:ext cx="3607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Minsky – Steps toward Artificial Intelligence</a:t>
            </a:r>
            <a:endParaRPr lang="ko-KR" altLang="en-US" sz="1200" dirty="0"/>
          </a:p>
        </p:txBody>
      </p:sp>
      <p:sp>
        <p:nvSpPr>
          <p:cNvPr id="15" name="직사각형 14"/>
          <p:cNvSpPr/>
          <p:nvPr/>
        </p:nvSpPr>
        <p:spPr>
          <a:xfrm>
            <a:off x="683568" y="2117269"/>
            <a:ext cx="72169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이러한 혼란의 영향으로 진짜 </a:t>
            </a:r>
            <a:r>
              <a:rPr lang="en-US" altLang="ko-KR" dirty="0" smtClean="0"/>
              <a:t>trial-and-error </a:t>
            </a:r>
            <a:r>
              <a:rPr lang="ko-KR" altLang="en-US" dirty="0" smtClean="0"/>
              <a:t>학습은 거의 없던 시절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820415" y="3793100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1970s</a:t>
            </a:r>
            <a:endParaRPr lang="ko-KR" altLang="en-US" sz="1400" dirty="0"/>
          </a:p>
        </p:txBody>
      </p:sp>
      <p:cxnSp>
        <p:nvCxnSpPr>
          <p:cNvPr id="3" name="직선 연결선 2"/>
          <p:cNvCxnSpPr/>
          <p:nvPr/>
        </p:nvCxnSpPr>
        <p:spPr>
          <a:xfrm>
            <a:off x="2699792" y="5918709"/>
            <a:ext cx="122413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3275856" y="5126621"/>
            <a:ext cx="45719" cy="79208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2817519" y="5990717"/>
            <a:ext cx="100811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 rot="2300344">
            <a:off x="3518210" y="5162706"/>
            <a:ext cx="71246" cy="792088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solidFill>
              <a:schemeClr val="bg2">
                <a:lumMod val="5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 rot="20421421">
            <a:off x="3151377" y="5203435"/>
            <a:ext cx="54479" cy="715628"/>
          </a:xfrm>
          <a:prstGeom prst="rect">
            <a:avLst/>
          </a:prstGeom>
          <a:solidFill>
            <a:schemeClr val="bg2">
              <a:lumMod val="50000"/>
              <a:alpha val="60000"/>
            </a:schemeClr>
          </a:solidFill>
          <a:ln>
            <a:solidFill>
              <a:schemeClr val="bg2">
                <a:lumMod val="5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꺾인 연결선 11"/>
          <p:cNvCxnSpPr/>
          <p:nvPr/>
        </p:nvCxnSpPr>
        <p:spPr>
          <a:xfrm>
            <a:off x="2096576" y="4915898"/>
            <a:ext cx="819240" cy="745350"/>
          </a:xfrm>
          <a:prstGeom prst="bentConnector3">
            <a:avLst>
              <a:gd name="adj1" fmla="val 28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404570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Combine</a:t>
            </a:r>
            <a:endParaRPr lang="en-US" altLang="ko-KR" sz="3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0" y="3645024"/>
            <a:ext cx="8316416" cy="7200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83568" y="3787662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1980s</a:t>
            </a:r>
            <a:endParaRPr lang="ko-KR" altLang="en-US" sz="1400" dirty="0"/>
          </a:p>
        </p:txBody>
      </p:sp>
      <p:cxnSp>
        <p:nvCxnSpPr>
          <p:cNvPr id="18" name="직선 연결선 17"/>
          <p:cNvCxnSpPr/>
          <p:nvPr/>
        </p:nvCxnSpPr>
        <p:spPr>
          <a:xfrm>
            <a:off x="1043608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0" y="2996952"/>
            <a:ext cx="24482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/>
              <a:t>Supervised learning</a:t>
            </a:r>
            <a:r>
              <a:rPr lang="ko-KR" altLang="en-US" sz="1200" dirty="0" smtClean="0"/>
              <a:t>과 </a:t>
            </a:r>
            <a:r>
              <a:rPr lang="en-US" altLang="ko-KR" sz="1200" dirty="0" smtClean="0"/>
              <a:t>reinforcement learning</a:t>
            </a:r>
            <a:r>
              <a:rPr lang="ko-KR" altLang="en-US" sz="1200" dirty="0" smtClean="0"/>
              <a:t>의 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큰 차이를 </a:t>
            </a:r>
            <a:r>
              <a:rPr lang="ko-KR" altLang="en-US" sz="1200" dirty="0" err="1" smtClean="0"/>
              <a:t>밝혀냄</a:t>
            </a:r>
            <a:endParaRPr lang="ko-KR" altLang="en-US" sz="1200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5212844" y="3563144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3988708" y="2967335"/>
            <a:ext cx="25995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/>
              <a:t>3</a:t>
            </a:r>
            <a:r>
              <a:rPr lang="ko-KR" altLang="en-US" sz="1200" dirty="0" smtClean="0"/>
              <a:t>번째 </a:t>
            </a:r>
            <a:r>
              <a:rPr lang="en-US" altLang="ko-KR" sz="1200" dirty="0" smtClean="0"/>
              <a:t>Thread</a:t>
            </a:r>
            <a:r>
              <a:rPr lang="ko-KR" altLang="en-US" sz="1200" dirty="0" smtClean="0"/>
              <a:t>로써</a:t>
            </a:r>
            <a:endParaRPr lang="en-US" altLang="ko-KR" sz="1200" dirty="0" smtClean="0"/>
          </a:p>
          <a:p>
            <a:pPr algn="ctr"/>
            <a:r>
              <a:rPr lang="en-US" altLang="ko-KR" sz="1200" dirty="0" smtClean="0"/>
              <a:t>Temporal-difference learning </a:t>
            </a:r>
            <a:r>
              <a:rPr lang="ko-KR" altLang="en-US" sz="1200" dirty="0" smtClean="0"/>
              <a:t>사용</a:t>
            </a:r>
            <a:endParaRPr lang="ko-KR" altLang="en-US" sz="1200" dirty="0"/>
          </a:p>
        </p:txBody>
      </p:sp>
      <p:cxnSp>
        <p:nvCxnSpPr>
          <p:cNvPr id="25" name="직선 연결선 24"/>
          <p:cNvCxnSpPr/>
          <p:nvPr/>
        </p:nvCxnSpPr>
        <p:spPr>
          <a:xfrm>
            <a:off x="6948264" y="3605927"/>
            <a:ext cx="0" cy="20615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588224" y="3841303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1989</a:t>
            </a:r>
            <a:endParaRPr lang="ko-KR" altLang="en-US" sz="1400" dirty="0"/>
          </a:p>
        </p:txBody>
      </p:sp>
      <p:sp>
        <p:nvSpPr>
          <p:cNvPr id="27" name="직사각형 26"/>
          <p:cNvSpPr/>
          <p:nvPr/>
        </p:nvSpPr>
        <p:spPr>
          <a:xfrm>
            <a:off x="5536880" y="4178305"/>
            <a:ext cx="25995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/>
              <a:t>3</a:t>
            </a:r>
            <a:r>
              <a:rPr lang="ko-KR" altLang="en-US" sz="1200" dirty="0" smtClean="0"/>
              <a:t>가지 </a:t>
            </a:r>
            <a:r>
              <a:rPr lang="en-US" altLang="ko-KR" sz="1200" dirty="0" smtClean="0"/>
              <a:t>thread</a:t>
            </a:r>
            <a:r>
              <a:rPr lang="ko-KR" altLang="en-US" sz="1200" dirty="0" smtClean="0"/>
              <a:t>를 모두 합친</a:t>
            </a:r>
            <a:endParaRPr lang="en-US" altLang="ko-KR" sz="1200" dirty="0" smtClean="0"/>
          </a:p>
          <a:p>
            <a:pPr algn="ctr"/>
            <a:r>
              <a:rPr lang="en-US" altLang="ko-KR" sz="1200" dirty="0" smtClean="0"/>
              <a:t>Q-learning </a:t>
            </a:r>
            <a:r>
              <a:rPr lang="ko-KR" altLang="en-US" sz="1200" dirty="0" smtClean="0"/>
              <a:t>등장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06029179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2375756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2483768" y="2736091"/>
            <a:ext cx="41764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THANK YOU</a:t>
            </a:r>
          </a:p>
        </p:txBody>
      </p:sp>
      <p:sp>
        <p:nvSpPr>
          <p:cNvPr id="1024" name="TextBox 1023"/>
          <p:cNvSpPr txBox="1"/>
          <p:nvPr/>
        </p:nvSpPr>
        <p:spPr>
          <a:xfrm>
            <a:off x="3005826" y="3660244"/>
            <a:ext cx="3132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PRESENTATION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0390643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79512" y="116632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Reinforcement Learning?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1560" y="129537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Learning “</a:t>
            </a:r>
            <a:r>
              <a:rPr lang="en-US" altLang="ko-KR" b="1" dirty="0" smtClean="0"/>
              <a:t>what-to-do</a:t>
            </a:r>
            <a:r>
              <a:rPr lang="en-US" altLang="ko-KR" dirty="0" smtClean="0"/>
              <a:t>” so as to maximize a “</a:t>
            </a:r>
            <a:r>
              <a:rPr lang="en-US" altLang="ko-KR" b="1" dirty="0" smtClean="0"/>
              <a:t>reward</a:t>
            </a:r>
            <a:r>
              <a:rPr lang="en-US" altLang="ko-KR" dirty="0" smtClean="0"/>
              <a:t>”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07049" y="2332833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Action affect </a:t>
            </a:r>
            <a:r>
              <a:rPr lang="en-US" altLang="ko-KR" b="1" dirty="0" smtClean="0"/>
              <a:t>all subsequent rewards</a:t>
            </a:r>
            <a:r>
              <a:rPr lang="en-US" altLang="ko-KR" dirty="0" smtClean="0"/>
              <a:t> including immediate reward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07049" y="3370297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Defined by characterizing a </a:t>
            </a:r>
            <a:r>
              <a:rPr lang="en-US" altLang="ko-KR" b="1" dirty="0" smtClean="0"/>
              <a:t>learning problem</a:t>
            </a:r>
            <a:endParaRPr lang="ko-KR" alt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11560" y="4509120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Different from supervised learning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5790439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79512" y="116632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Reinforcement Learning?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9552" y="3068960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Has a issue of balancing </a:t>
            </a:r>
            <a:r>
              <a:rPr lang="en-US" altLang="ko-KR" b="1" dirty="0" smtClean="0"/>
              <a:t>exploration</a:t>
            </a:r>
            <a:r>
              <a:rPr lang="en-US" altLang="ko-KR" dirty="0" smtClean="0"/>
              <a:t> and </a:t>
            </a:r>
            <a:r>
              <a:rPr lang="en-US" altLang="ko-KR" b="1" dirty="0" smtClean="0"/>
              <a:t>exploitation</a:t>
            </a:r>
            <a:endParaRPr lang="ko-KR" alt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39552" y="3966447"/>
            <a:ext cx="763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</a:t>
            </a:r>
            <a:r>
              <a:rPr lang="en-US" altLang="ko-KR" b="1" dirty="0" smtClean="0"/>
              <a:t>Consider whole problem </a:t>
            </a:r>
            <a:r>
              <a:rPr lang="en-US" altLang="ko-KR" dirty="0" smtClean="0"/>
              <a:t>of a agent interacting with an environment</a:t>
            </a:r>
            <a:endParaRPr lang="ko-KR" altLang="en-US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539552" y="4858913"/>
            <a:ext cx="763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Now, one of the major subject of Artificial intelligence</a:t>
            </a:r>
            <a:endParaRPr lang="ko-KR" alt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539552" y="1273986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Learning agent must be able to </a:t>
            </a:r>
            <a:r>
              <a:rPr lang="en-US" altLang="ko-KR" b="1" dirty="0" smtClean="0"/>
              <a:t>sense the state</a:t>
            </a:r>
            <a:r>
              <a:rPr lang="en-US" altLang="ko-KR" dirty="0" smtClean="0"/>
              <a:t> and </a:t>
            </a:r>
            <a:r>
              <a:rPr lang="en-US" altLang="ko-KR" b="1" dirty="0" smtClean="0"/>
              <a:t>take action</a:t>
            </a:r>
            <a:endParaRPr lang="ko-KR" alt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539552" y="2171473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Learning agent must have </a:t>
            </a:r>
            <a:r>
              <a:rPr lang="en-US" altLang="ko-KR" b="1" dirty="0" smtClean="0"/>
              <a:t>a clear goal</a:t>
            </a:r>
            <a:r>
              <a:rPr lang="en-US" altLang="ko-KR" dirty="0" smtClean="0"/>
              <a:t> relating to the state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01973321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F6F6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2375756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2123728" y="2736091"/>
            <a:ext cx="49685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en-US" altLang="ko-KR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Examples</a:t>
            </a:r>
          </a:p>
        </p:txBody>
      </p:sp>
    </p:spTree>
    <p:extLst>
      <p:ext uri="{BB962C8B-B14F-4D97-AF65-F5344CB8AC3E}">
        <p14:creationId xmlns:p14="http://schemas.microsoft.com/office/powerpoint/2010/main" val="3137350135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Learning in real-time world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268761"/>
            <a:ext cx="3456384" cy="21602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3568" y="3441149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&lt;chess play&gt;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252" y="1268761"/>
            <a:ext cx="3955369" cy="216024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211960" y="3441149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&lt;petroleum refinery control&gt;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3920719"/>
            <a:ext cx="3456384" cy="215923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67544" y="6149124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&lt;baby gazelle’s running&gt;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251" y="3920719"/>
            <a:ext cx="3955369" cy="215923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414755" y="6149124"/>
            <a:ext cx="2906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&lt;prepare breakfast&gt;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4246544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316416" y="0"/>
            <a:ext cx="827584" cy="6858000"/>
          </a:xfrm>
          <a:prstGeom prst="rect">
            <a:avLst/>
          </a:prstGeom>
          <a:solidFill>
            <a:srgbClr val="FF6F6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0" y="0"/>
            <a:ext cx="8316416" cy="6858000"/>
          </a:xfrm>
          <a:prstGeom prst="rect">
            <a:avLst/>
          </a:prstGeom>
          <a:solidFill>
            <a:srgbClr val="FCD9B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6632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All have something in common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035902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All involve </a:t>
            </a:r>
            <a:r>
              <a:rPr lang="en-US" altLang="ko-KR" b="1" dirty="0" smtClean="0"/>
              <a:t>interaction</a:t>
            </a:r>
            <a:r>
              <a:rPr lang="en-US" altLang="ko-KR" dirty="0" smtClean="0"/>
              <a:t> between each agent and its environment</a:t>
            </a:r>
            <a:endParaRPr lang="ko-KR" alt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23528" y="3907505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Agent seeks to achieve a </a:t>
            </a:r>
            <a:r>
              <a:rPr lang="en-US" altLang="ko-KR" b="1" dirty="0" smtClean="0"/>
              <a:t>goal</a:t>
            </a:r>
            <a:r>
              <a:rPr lang="en-US" altLang="ko-KR" dirty="0" smtClean="0"/>
              <a:t> despite </a:t>
            </a:r>
            <a:r>
              <a:rPr lang="en-US" altLang="ko-KR" b="1" dirty="0" smtClean="0"/>
              <a:t>uncertainty</a:t>
            </a:r>
            <a:r>
              <a:rPr lang="en-US" altLang="ko-KR" dirty="0" smtClean="0"/>
              <a:t> about its environment</a:t>
            </a:r>
            <a:endParaRPr lang="ko-KR" alt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17037" y="3027150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Agent’s </a:t>
            </a:r>
            <a:r>
              <a:rPr lang="en-US" altLang="ko-KR" b="1" dirty="0" smtClean="0"/>
              <a:t>actions</a:t>
            </a:r>
            <a:r>
              <a:rPr lang="en-US" altLang="ko-KR" dirty="0" smtClean="0"/>
              <a:t> are permitted to affect the future state of the environment</a:t>
            </a:r>
            <a:endParaRPr lang="ko-KR" alt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323528" y="4787860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Agent can use its experience to improve its performance over time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6458650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1320</Words>
  <Application>Microsoft Office PowerPoint</Application>
  <PresentationFormat>화면 슬라이드 쇼(4:3)</PresentationFormat>
  <Paragraphs>274</Paragraphs>
  <Slides>42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8" baseType="lpstr">
      <vt:lpstr>나눔고딕</vt:lpstr>
      <vt:lpstr>맑은 고딕</vt:lpstr>
      <vt:lpstr>배달의민족 한나</vt:lpstr>
      <vt:lpstr>Cambria Math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JongOh-Kim</dc:creator>
  <cp:lastModifiedBy>SOS</cp:lastModifiedBy>
  <cp:revision>111</cp:revision>
  <dcterms:created xsi:type="dcterms:W3CDTF">2013-03-13T16:00:26Z</dcterms:created>
  <dcterms:modified xsi:type="dcterms:W3CDTF">2016-11-18T23:29:02Z</dcterms:modified>
</cp:coreProperties>
</file>

<file path=docProps/thumbnail.jpeg>
</file>